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320" r:id="rId3"/>
    <p:sldId id="258" r:id="rId4"/>
    <p:sldId id="256" r:id="rId5"/>
    <p:sldId id="261" r:id="rId6"/>
    <p:sldId id="270" r:id="rId7"/>
    <p:sldId id="316" r:id="rId8"/>
    <p:sldId id="294" r:id="rId9"/>
    <p:sldId id="318" r:id="rId10"/>
    <p:sldId id="315" r:id="rId11"/>
    <p:sldId id="319" r:id="rId12"/>
    <p:sldId id="303" r:id="rId13"/>
    <p:sldId id="293" r:id="rId14"/>
    <p:sldId id="26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p:scale>
          <a:sx n="95" d="100"/>
          <a:sy n="95" d="100"/>
        </p:scale>
        <p:origin x="53"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michaelarman/poemsdataset" TargetMode="External"/><Relationship Id="rId2" Type="http://schemas.openxmlformats.org/officeDocument/2006/relationships/hyperlink" Target="https://beta.openai.com/docs/" TargetMode="External"/><Relationship Id="rId1" Type="http://schemas.openxmlformats.org/officeDocument/2006/relationships/slideLayout" Target="../slideLayouts/slideLayout2.xml"/><Relationship Id="rId5" Type="http://schemas.openxmlformats.org/officeDocument/2006/relationships/hyperlink" Target="https://openai.com/research/gpt-2" TargetMode="External"/><Relationship Id="rId4" Type="http://schemas.openxmlformats.org/officeDocument/2006/relationships/hyperlink" Target="https://arxiv.org/abs/1910.0377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latin typeface="Times New Roman" panose="02020603050405020304" pitchFamily="18" charset="0"/>
                <a:cs typeface="Times New Roman" panose="02020603050405020304" pitchFamily="18" charset="0"/>
              </a:rPr>
              <a:t>Department of </a:t>
            </a:r>
            <a:r>
              <a:rPr lang="en-US" altLang="en-US" sz="2000" dirty="0">
                <a:solidFill>
                  <a:schemeClr val="bg1"/>
                </a:solidFill>
                <a:latin typeface="Times New Roman" panose="02020603050405020304" pitchFamily="18" charset="0"/>
                <a:cs typeface="Times New Roman" panose="02020603050405020304" pitchFamily="18" charset="0"/>
              </a:rPr>
              <a:t>Artificial Intelligence and Machine Learning</a:t>
            </a:r>
            <a:endParaRPr lang="en-IN" alt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84207" y="2002178"/>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800" b="1" dirty="0">
                <a:solidFill>
                  <a:srgbClr val="00A1DA"/>
                </a:solidFill>
                <a:latin typeface="Times New Roman" panose="02020603050405020304" pitchFamily="18" charset="0"/>
                <a:cs typeface="Times New Roman" panose="02020603050405020304" pitchFamily="18" charset="0"/>
              </a:rPr>
              <a:t>Machine Learning Mini Project</a:t>
            </a:r>
          </a:p>
          <a:p>
            <a:pPr>
              <a:defRPr/>
            </a:pPr>
            <a:r>
              <a:rPr lang="en-US" sz="2800" b="1" dirty="0">
                <a:solidFill>
                  <a:srgbClr val="00A1DA"/>
                </a:solidFill>
                <a:latin typeface="Times New Roman" panose="02020603050405020304" pitchFamily="18" charset="0"/>
                <a:cs typeface="Times New Roman" panose="02020603050405020304" pitchFamily="18" charset="0"/>
              </a:rPr>
              <a:t>Subject Code:21AI63</a:t>
            </a:r>
            <a:endParaRPr lang="en-US" sz="28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530829" cy="954107"/>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Project Name : Poetry Generator and Creative Writing Tool using AI</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774252"/>
            <a:ext cx="5107142" cy="1200329"/>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Presented By :                               </a:t>
            </a:r>
            <a:endParaRPr lang="en-US" sz="20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x           SAIKRISHNA K 1CD22AI404</a:t>
            </a:r>
            <a:endParaRPr lang="en-US"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rPr>
              <a:t>	</a:t>
            </a:r>
            <a:r>
              <a:rPr lang="en-US" dirty="0">
                <a:solidFill>
                  <a:schemeClr val="bg1"/>
                </a:solidFill>
              </a:rPr>
              <a:t>        NITHIN M 	  1CD21AI030</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564852" cy="584775"/>
          </a:xfrm>
          <a:prstGeom prst="rect">
            <a:avLst/>
          </a:prstGeom>
        </p:spPr>
        <p:txBody>
          <a:bodyPr wrap="none">
            <a:spAutoFit/>
          </a:bodyPr>
          <a:lstStyle/>
          <a:p>
            <a:r>
              <a:rPr lang="en-IN" sz="3200" b="1" dirty="0">
                <a:highlight>
                  <a:srgbClr val="C0C0C0"/>
                </a:highlight>
                <a:latin typeface="Times New Roman" panose="02020603050405020304" pitchFamily="18" charset="0"/>
                <a:cs typeface="Times New Roman" panose="02020603050405020304" pitchFamily="18" charset="0"/>
              </a:rPr>
              <a:t>Results</a:t>
            </a:r>
            <a:r>
              <a:rPr lang="en-IN" sz="3200" dirty="0">
                <a:highlight>
                  <a:srgbClr val="C0C0C0"/>
                </a:highlight>
                <a:latin typeface="Times New Roman" panose="02020603050405020304" pitchFamily="18" charset="0"/>
                <a:cs typeface="Times New Roman" panose="02020603050405020304" pitchFamily="18" charset="0"/>
              </a:rPr>
              <a:t>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endParaRPr lang="en-IN" sz="1800" b="1" i="1" dirty="0">
              <a:solidFill>
                <a:schemeClr val="bg1"/>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ADBCE3F-763F-5AA0-EE94-76A10599BFD2}"/>
              </a:ext>
            </a:extLst>
          </p:cNvPr>
          <p:cNvPicPr>
            <a:picLocks noChangeAspect="1"/>
          </p:cNvPicPr>
          <p:nvPr/>
        </p:nvPicPr>
        <p:blipFill>
          <a:blip r:embed="rId2"/>
          <a:stretch>
            <a:fillRect/>
          </a:stretch>
        </p:blipFill>
        <p:spPr>
          <a:xfrm>
            <a:off x="2395330" y="1483086"/>
            <a:ext cx="9094305" cy="4377982"/>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360026-FCBD-E63A-7733-71CD0D220754}"/>
              </a:ext>
            </a:extLst>
          </p:cNvPr>
          <p:cNvSpPr/>
          <p:nvPr/>
        </p:nvSpPr>
        <p:spPr>
          <a:xfrm>
            <a:off x="2143803" y="831334"/>
            <a:ext cx="1564852" cy="584775"/>
          </a:xfrm>
          <a:prstGeom prst="rect">
            <a:avLst/>
          </a:prstGeom>
        </p:spPr>
        <p:txBody>
          <a:bodyPr wrap="none">
            <a:spAutoFit/>
          </a:bodyPr>
          <a:lstStyle/>
          <a:p>
            <a:r>
              <a:rPr lang="en-IN" sz="3200" b="1" dirty="0">
                <a:highlight>
                  <a:srgbClr val="C0C0C0"/>
                </a:highlight>
                <a:latin typeface="Times New Roman" panose="02020603050405020304" pitchFamily="18" charset="0"/>
                <a:cs typeface="Times New Roman" panose="02020603050405020304" pitchFamily="18" charset="0"/>
              </a:rPr>
              <a:t>Results</a:t>
            </a:r>
            <a:r>
              <a:rPr lang="en-IN" sz="3200" dirty="0">
                <a:highlight>
                  <a:srgbClr val="C0C0C0"/>
                </a:highlight>
                <a:latin typeface="Times New Roman" panose="02020603050405020304" pitchFamily="18" charset="0"/>
                <a:cs typeface="Times New Roman" panose="02020603050405020304" pitchFamily="18" charset="0"/>
              </a:rPr>
              <a:t> </a:t>
            </a:r>
          </a:p>
        </p:txBody>
      </p:sp>
      <p:pic>
        <p:nvPicPr>
          <p:cNvPr id="15" name="Picture 14">
            <a:extLst>
              <a:ext uri="{FF2B5EF4-FFF2-40B4-BE49-F238E27FC236}">
                <a16:creationId xmlns:a16="http://schemas.microsoft.com/office/drawing/2014/main" id="{301F9F9C-AC76-6F73-5E8E-F9CF1CD3002E}"/>
              </a:ext>
            </a:extLst>
          </p:cNvPr>
          <p:cNvPicPr>
            <a:picLocks noChangeAspect="1"/>
          </p:cNvPicPr>
          <p:nvPr/>
        </p:nvPicPr>
        <p:blipFill>
          <a:blip r:embed="rId2"/>
          <a:stretch>
            <a:fillRect/>
          </a:stretch>
        </p:blipFill>
        <p:spPr>
          <a:xfrm>
            <a:off x="2594112" y="1489975"/>
            <a:ext cx="8796131" cy="4401527"/>
          </a:xfrm>
          <a:prstGeom prst="rect">
            <a:avLst/>
          </a:prstGeom>
        </p:spPr>
      </p:pic>
      <p:sp>
        <p:nvSpPr>
          <p:cNvPr id="3" name="Rectangle 2">
            <a:extLst>
              <a:ext uri="{FF2B5EF4-FFF2-40B4-BE49-F238E27FC236}">
                <a16:creationId xmlns:a16="http://schemas.microsoft.com/office/drawing/2014/main" id="{4A2499ED-C683-45FF-121F-9F65D6441CF4}"/>
              </a:ext>
            </a:extLst>
          </p:cNvPr>
          <p:cNvSpPr/>
          <p:nvPr/>
        </p:nvSpPr>
        <p:spPr>
          <a:xfrm>
            <a:off x="159242" y="5996893"/>
            <a:ext cx="12032758" cy="721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232119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35D80B-924B-F7E4-9BB8-30E7B66F1E77}"/>
              </a:ext>
            </a:extLst>
          </p:cNvPr>
          <p:cNvSpPr txBox="1"/>
          <p:nvPr/>
        </p:nvSpPr>
        <p:spPr>
          <a:xfrm>
            <a:off x="1700006" y="1844079"/>
            <a:ext cx="10187194" cy="334995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Customization and Quality: Incorporate style transfer, complex prompts, and automated quality metrics for high-quality outputs.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Collaboration and Learning: Enable real-time collaboration and adaptive learning for co-creation and personalized refinement.</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Multimodal and Interface: Integrate image and audio generation, develop a user-friendly interface, and optimize model performance.</a:t>
            </a:r>
            <a:endParaRPr lang="en-IN"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BB37B5D-567D-48D3-7BC0-33A8A027BFD6}"/>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495F653-91FF-E197-BFC4-0C7685C638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4" name="Rectangle 3"/>
          <p:cNvSpPr/>
          <p:nvPr/>
        </p:nvSpPr>
        <p:spPr>
          <a:xfrm>
            <a:off x="2174283" y="941942"/>
            <a:ext cx="3902607" cy="584775"/>
          </a:xfrm>
          <a:prstGeom prst="rect">
            <a:avLst/>
          </a:prstGeom>
        </p:spPr>
        <p:txBody>
          <a:bodyPr wrap="none">
            <a:spAutoFit/>
          </a:bodyPr>
          <a:lstStyle/>
          <a:p>
            <a:r>
              <a:rPr lang="en-US" sz="3200" b="1" dirty="0">
                <a:highlight>
                  <a:srgbClr val="C0C0C0"/>
                </a:highlight>
                <a:latin typeface="Times New Roman" panose="02020603050405020304" pitchFamily="18" charset="0"/>
                <a:cs typeface="Times New Roman" panose="02020603050405020304" pitchFamily="18" charset="0"/>
              </a:rPr>
              <a:t>Future Enhancement</a:t>
            </a:r>
            <a:endParaRPr lang="en-IN" sz="3200" b="1" dirty="0">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185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258009" y="947603"/>
            <a:ext cx="1963271" cy="523220"/>
          </a:xfrm>
          <a:prstGeom prst="rect">
            <a:avLst/>
          </a:prstGeom>
          <a:solidFill>
            <a:schemeClr val="bg2"/>
          </a:solid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1922107" y="1640604"/>
            <a:ext cx="9713166" cy="341632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Poetry Generator and Creative Writing Tool marks a significant advancement in creative writing technology, effectively leveraging natural language processing and machine learning. It has proven adapt at generating coherent and contextually relevant content, offering valuable support to writers and poets. While successful, the field's ongoing evolution presents opportunities for enhancement, such as integrating advanced models and expanding data sources. This tool lays a foundation for future innovations, potentially transforming how writers approach their craft and enhancing the creative process worldwide.</a:t>
            </a: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AD31A-FF6D-7C05-8D09-FDBD6DD6EF34}"/>
              </a:ext>
            </a:extLst>
          </p:cNvPr>
          <p:cNvSpPr txBox="1"/>
          <p:nvPr/>
        </p:nvSpPr>
        <p:spPr>
          <a:xfrm>
            <a:off x="1858780" y="1947277"/>
            <a:ext cx="8871424" cy="1998111"/>
          </a:xfrm>
          <a:prstGeom prst="rect">
            <a:avLst/>
          </a:prstGeom>
          <a:noFill/>
        </p:spPr>
        <p:txBody>
          <a:bodyPr wrap="square" rtlCol="0">
            <a:spAutoFit/>
          </a:bodyPr>
          <a:lstStyle/>
          <a:p>
            <a:pPr>
              <a:lnSpc>
                <a:spcPct val="150000"/>
              </a:lnSpc>
            </a:pPr>
            <a:r>
              <a:rPr lang="en-IN" sz="1200" dirty="0">
                <a:latin typeface="Times New Roman" panose="02020603050405020304" pitchFamily="18" charset="0"/>
                <a:cs typeface="Times New Roman" panose="02020603050405020304" pitchFamily="18" charset="0"/>
              </a:rPr>
              <a:t>[1] </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OpenAI API Documentation, </a:t>
            </a:r>
            <a:r>
              <a:rPr lang="en-IN" sz="12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OpenAI API</a:t>
            </a: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[2] Plug and Play Language Models: A Simple Approach to Controlled Text Generation</a:t>
            </a:r>
          </a:p>
          <a:p>
            <a:pPr>
              <a:lnSpc>
                <a:spcPct val="150000"/>
              </a:lnSpc>
            </a:pPr>
            <a:r>
              <a:rPr lang="en-US" sz="1200" dirty="0">
                <a:latin typeface="Times New Roman" panose="02020603050405020304" pitchFamily="18" charset="0"/>
                <a:cs typeface="Times New Roman" panose="02020603050405020304" pitchFamily="18" charset="0"/>
              </a:rPr>
              <a:t>[3] Dataset retrieved from </a:t>
            </a:r>
            <a:r>
              <a:rPr lang="en-US" sz="1200" dirty="0">
                <a:latin typeface="Times New Roman" panose="02020603050405020304" pitchFamily="18" charset="0"/>
                <a:cs typeface="Times New Roman" panose="02020603050405020304" pitchFamily="18" charset="0"/>
                <a:hlinkClick r:id="rId3"/>
              </a:rPr>
              <a:t>https://www.kaggle.com/datasets/michaelarman/poemsdataset</a:t>
            </a: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a:latin typeface="Times New Roman" panose="02020603050405020304" pitchFamily="18" charset="0"/>
                <a:cs typeface="Times New Roman" panose="02020603050405020304" pitchFamily="18" charset="0"/>
              </a:rPr>
              <a:t>[4] </a:t>
            </a:r>
            <a:r>
              <a:rPr lang="en-US" sz="1200" b="1" dirty="0"/>
              <a:t>Wolf, T., et al.</a:t>
            </a:r>
            <a:r>
              <a:rPr lang="en-US" sz="1200" dirty="0"/>
              <a:t> (2020). </a:t>
            </a:r>
            <a:r>
              <a:rPr lang="en-US" sz="1200" i="1" dirty="0"/>
              <a:t>Transformers: State-of-the-art natural language processing</a:t>
            </a:r>
            <a:r>
              <a:rPr lang="en-US" sz="1200" dirty="0"/>
              <a:t>. In Proceedings of the 2020 Conference on Empirical Methods in Natural Language Processing: System Demonstrations. Retrieved from </a:t>
            </a:r>
            <a:r>
              <a:rPr lang="en-US" sz="1200" dirty="0">
                <a:hlinkClick r:id="rId4"/>
              </a:rPr>
              <a:t>https://arxiv.org/abs/1910.03771</a:t>
            </a:r>
            <a:endParaRPr lang="en-US" sz="1200" dirty="0"/>
          </a:p>
          <a:p>
            <a:pPr>
              <a:lnSpc>
                <a:spcPct val="150000"/>
              </a:lnSpc>
            </a:pPr>
            <a:r>
              <a:rPr lang="en-US" sz="1200" dirty="0">
                <a:latin typeface="Times New Roman" panose="02020603050405020304" pitchFamily="18" charset="0"/>
                <a:cs typeface="Times New Roman" panose="02020603050405020304" pitchFamily="18" charset="0"/>
              </a:rPr>
              <a:t>[5] OpenAI. (2023). GPT-2: Language model. Retrieved from </a:t>
            </a:r>
            <a:r>
              <a:rPr lang="en-US" sz="1200" dirty="0">
                <a:latin typeface="Times New Roman" panose="02020603050405020304" pitchFamily="18" charset="0"/>
                <a:cs typeface="Times New Roman" panose="02020603050405020304" pitchFamily="18" charset="0"/>
                <a:hlinkClick r:id="rId5"/>
              </a:rPr>
              <a:t>https://openai.com/research/gpt-2</a:t>
            </a:r>
            <a:endParaRPr lang="en-US" sz="1200" dirty="0">
              <a:latin typeface="Times New Roman" panose="02020603050405020304" pitchFamily="18" charset="0"/>
              <a:cs typeface="Times New Roman" panose="02020603050405020304" pitchFamily="18" charset="0"/>
            </a:endParaRPr>
          </a:p>
          <a:p>
            <a:pPr>
              <a:lnSpc>
                <a:spcPct val="150000"/>
              </a:lnSpc>
            </a:pPr>
            <a:endParaRPr lang="en-US"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2851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1EBD-B168-4A33-5C9A-137DFEBAECC7}"/>
              </a:ext>
            </a:extLst>
          </p:cNvPr>
          <p:cNvSpPr>
            <a:spLocks noGrp="1"/>
          </p:cNvSpPr>
          <p:nvPr>
            <p:ph type="ctrTitle"/>
          </p:nvPr>
        </p:nvSpPr>
        <p:spPr>
          <a:xfrm>
            <a:off x="2027853" y="861106"/>
            <a:ext cx="2142931" cy="566478"/>
          </a:xfrm>
        </p:spPr>
        <p:txBody>
          <a:bodyPr>
            <a:noAutofit/>
          </a:bodyPr>
          <a:lstStyle/>
          <a:p>
            <a:r>
              <a:rPr lang="en-US" sz="2800" b="1" dirty="0">
                <a:highlight>
                  <a:srgbClr val="C0C0C0"/>
                </a:highlight>
                <a:latin typeface="Times New Roman" panose="02020603050405020304" pitchFamily="18" charset="0"/>
                <a:cs typeface="Times New Roman" panose="02020603050405020304" pitchFamily="18" charset="0"/>
              </a:rPr>
              <a:t>Abstract</a:t>
            </a:r>
            <a:endParaRPr lang="en-IN" sz="2800" b="1" dirty="0">
              <a:highlight>
                <a:srgbClr val="C0C0C0"/>
              </a:highligh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6269032-EA3F-7367-DDEB-2130B5942905}"/>
              </a:ext>
            </a:extLst>
          </p:cNvPr>
          <p:cNvSpPr>
            <a:spLocks noGrp="1"/>
          </p:cNvSpPr>
          <p:nvPr>
            <p:ph type="subTitle" idx="1"/>
          </p:nvPr>
        </p:nvSpPr>
        <p:spPr>
          <a:xfrm>
            <a:off x="2002971" y="1679510"/>
            <a:ext cx="9144000" cy="3984172"/>
          </a:xfrm>
        </p:spPr>
        <p:txBody>
          <a:bodyPr>
            <a:noAutofit/>
          </a:bodyPr>
          <a:lstStyle/>
          <a:p>
            <a:pPr algn="just"/>
            <a:r>
              <a:rPr lang="en-US" dirty="0">
                <a:latin typeface="Times New Roman" panose="02020603050405020304" pitchFamily="18" charset="0"/>
                <a:cs typeface="Times New Roman" panose="02020603050405020304" pitchFamily="18" charset="0"/>
              </a:rPr>
              <a:t>The generation of high-quality, creative text remains a challenge, with existing models often requiring significant adaptation for artistic applications. This project proposes a fine-tuning approach for GPT-2 to develop specialized bots for poetry and creative writing. Leveraging GPT-2's advanced language capabilities, we train the model on diverse datasets of poems and creative texts to enhance its ability to produce engaging and contextually rich literary content. By adapting GPT-2 to these specific domains, our approach aims to improve the generation of imaginative and high-quality text, demonstrating significant advancements over standard language models in creative applications.</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9E407B5-2F7B-2558-6104-7835E7923DB2}"/>
              </a:ext>
            </a:extLst>
          </p:cNvPr>
          <p:cNvSpPr/>
          <p:nvPr/>
        </p:nvSpPr>
        <p:spPr>
          <a:xfrm>
            <a:off x="159242" y="5996893"/>
            <a:ext cx="12032758" cy="721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239838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241233" y="981554"/>
            <a:ext cx="2116400" cy="661207"/>
          </a:xfrm>
          <a:prstGeom prst="rect">
            <a:avLst/>
          </a:prstGeom>
          <a:solidFill>
            <a:schemeClr val="bg2"/>
          </a:solidFill>
        </p:spPr>
        <p:txBody>
          <a:bodyPr wrap="square" rtlCol="0">
            <a:spAutoFit/>
          </a:bodyPr>
          <a:lstStyle/>
          <a:p>
            <a:pPr>
              <a:lnSpc>
                <a:spcPct val="150000"/>
              </a:lnSpc>
            </a:pPr>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1343232" y="1913251"/>
            <a:ext cx="10292041" cy="3586366"/>
          </a:xfrm>
          <a:prstGeom prst="rect">
            <a:avLst/>
          </a:prstGeom>
          <a:noFill/>
        </p:spPr>
        <p:txBody>
          <a:bodyPr wrap="square" rtlCol="0">
            <a:sp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mini project focuses on creating specialized bots for poetry and creative writing by fine-tuning language models to generate artistic and imaginative text. It involves two main components: a poetry bot and a creative writing bot. The poetry bot, trained on a diverse dataset of poems, aims to produce rich and engaging poetry. The creative writing bot is fine-tuned on short stories and other creative texts to craft compelling narratives. While GPT-2 serves as the foundational model, the project emphasizes tailoring the model for these specific applications.</a:t>
            </a:r>
            <a:endParaRPr lang="en-IN" sz="22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150000"/>
              </a:lnSpc>
            </a:pPr>
            <a:endParaRPr lang="en-IN">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87958" y="969662"/>
            <a:ext cx="3305049" cy="523220"/>
          </a:xfrm>
          <a:prstGeom prst="rect">
            <a:avLst/>
          </a:prstGeom>
          <a:solidFill>
            <a:schemeClr val="bg2"/>
          </a:solidFill>
        </p:spPr>
        <p:txBody>
          <a:bodyPr wrap="square" rtlCol="0">
            <a:spAutoFit/>
          </a:bodyPr>
          <a:lstStyle/>
          <a:p>
            <a:r>
              <a:rPr lang="en-IN" sz="28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446256" y="2449917"/>
            <a:ext cx="9563877" cy="1754326"/>
          </a:xfrm>
          <a:prstGeom prst="rect">
            <a:avLst/>
          </a:prstGeom>
          <a:noFill/>
        </p:spPr>
        <p:txBody>
          <a:bodyPr wrap="square" rtlCol="0">
            <a:spAutoFit/>
          </a:bodyPr>
          <a:lstStyle/>
          <a:p>
            <a:pPr algn="ctr"/>
            <a:r>
              <a:rPr lang="en-US" sz="3600" b="1" i="1" dirty="0">
                <a:solidFill>
                  <a:srgbClr val="11181B"/>
                </a:solidFill>
                <a:effectLst/>
                <a:highlight>
                  <a:srgbClr val="FFFFFF"/>
                </a:highlight>
                <a:latin typeface="Times New Roman" panose="02020603050405020304" pitchFamily="18" charset="0"/>
                <a:cs typeface="Times New Roman" panose="02020603050405020304" pitchFamily="18" charset="0"/>
              </a:rPr>
              <a:t>"Develop an AI-powered tool to assist in the creation of poetry and creative writing, enhancing human creativity and productivity."</a:t>
            </a:r>
            <a:endParaRPr lang="en-IN" sz="36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127704" y="6020443"/>
            <a:ext cx="11936779"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986231" y="1701113"/>
            <a:ext cx="944376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Fine-tune GPT-2 to generate high-quality poetry from a diverse dataset of poems.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Adapt GPT-2 for crafting compelling narratives by training it on creative writing samples.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 the performance of the poetry and creative writing bots for creativity and coherence.</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Demonstrate the practical applications of the fine-tuned models in generating literary content.</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38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914340542"/>
              </p:ext>
            </p:extLst>
          </p:nvPr>
        </p:nvGraphicFramePr>
        <p:xfrm>
          <a:off x="213358" y="1854950"/>
          <a:ext cx="11765281" cy="4130911"/>
        </p:xfrm>
        <a:graphic>
          <a:graphicData uri="http://schemas.openxmlformats.org/drawingml/2006/table">
            <a:tbl>
              <a:tblPr firstRow="1" bandRow="1">
                <a:tableStyleId>{5C22544A-7EE6-4342-B048-85BDC9FD1C3A}</a:tableStyleId>
              </a:tblPr>
              <a:tblGrid>
                <a:gridCol w="523330">
                  <a:extLst>
                    <a:ext uri="{9D8B030D-6E8A-4147-A177-3AD203B41FA5}">
                      <a16:colId xmlns:a16="http://schemas.microsoft.com/office/drawing/2014/main" val="2186112558"/>
                    </a:ext>
                  </a:extLst>
                </a:gridCol>
                <a:gridCol w="1500991">
                  <a:extLst>
                    <a:ext uri="{9D8B030D-6E8A-4147-A177-3AD203B41FA5}">
                      <a16:colId xmlns:a16="http://schemas.microsoft.com/office/drawing/2014/main" val="4254244146"/>
                    </a:ext>
                  </a:extLst>
                </a:gridCol>
                <a:gridCol w="1349547">
                  <a:extLst>
                    <a:ext uri="{9D8B030D-6E8A-4147-A177-3AD203B41FA5}">
                      <a16:colId xmlns:a16="http://schemas.microsoft.com/office/drawing/2014/main" val="2513420126"/>
                    </a:ext>
                  </a:extLst>
                </a:gridCol>
                <a:gridCol w="3910225">
                  <a:extLst>
                    <a:ext uri="{9D8B030D-6E8A-4147-A177-3AD203B41FA5}">
                      <a16:colId xmlns:a16="http://schemas.microsoft.com/office/drawing/2014/main" val="2691363532"/>
                    </a:ext>
                  </a:extLst>
                </a:gridCol>
                <a:gridCol w="2370358">
                  <a:extLst>
                    <a:ext uri="{9D8B030D-6E8A-4147-A177-3AD203B41FA5}">
                      <a16:colId xmlns:a16="http://schemas.microsoft.com/office/drawing/2014/main" val="988917352"/>
                    </a:ext>
                  </a:extLst>
                </a:gridCol>
                <a:gridCol w="2110830">
                  <a:extLst>
                    <a:ext uri="{9D8B030D-6E8A-4147-A177-3AD203B41FA5}">
                      <a16:colId xmlns:a16="http://schemas.microsoft.com/office/drawing/2014/main" val="3042545201"/>
                    </a:ext>
                  </a:extLst>
                </a:gridCol>
              </a:tblGrid>
              <a:tr h="534787">
                <a:tc>
                  <a:txBody>
                    <a:bodyPr/>
                    <a:lstStyle/>
                    <a:p>
                      <a:r>
                        <a:rPr lang="en-IN" sz="1800" dirty="0"/>
                        <a:t>SL NO</a:t>
                      </a:r>
                    </a:p>
                  </a:txBody>
                  <a:tcPr/>
                </a:tc>
                <a:tc>
                  <a:txBody>
                    <a:bodyPr/>
                    <a:lstStyle/>
                    <a:p>
                      <a:r>
                        <a:rPr lang="en-IN" sz="1800" dirty="0"/>
                        <a:t>PAPER TITLE</a:t>
                      </a:r>
                    </a:p>
                  </a:txBody>
                  <a:tcPr/>
                </a:tc>
                <a:tc>
                  <a:txBody>
                    <a:bodyPr/>
                    <a:lstStyle/>
                    <a:p>
                      <a:r>
                        <a:rPr lang="en-IN" sz="1800" dirty="0"/>
                        <a:t>JOURNAL NAME</a:t>
                      </a:r>
                    </a:p>
                  </a:txBody>
                  <a:tcPr/>
                </a:tc>
                <a:tc>
                  <a:txBody>
                    <a:bodyPr/>
                    <a:lstStyle/>
                    <a:p>
                      <a:r>
                        <a:rPr lang="en-IN" sz="1800" dirty="0"/>
                        <a:t>DESCRIPTION</a:t>
                      </a:r>
                    </a:p>
                  </a:txBody>
                  <a:tcPr/>
                </a:tc>
                <a:tc>
                  <a:txBody>
                    <a:bodyPr/>
                    <a:lstStyle/>
                    <a:p>
                      <a:r>
                        <a:rPr lang="en-IN" sz="1800" dirty="0"/>
                        <a:t>PROS</a:t>
                      </a:r>
                    </a:p>
                  </a:txBody>
                  <a:tcPr/>
                </a:tc>
                <a:tc>
                  <a:txBody>
                    <a:bodyPr/>
                    <a:lstStyle/>
                    <a:p>
                      <a:r>
                        <a:rPr lang="en-IN" sz="1800" dirty="0"/>
                        <a:t>CONS</a:t>
                      </a:r>
                    </a:p>
                  </a:txBody>
                  <a:tcPr/>
                </a:tc>
                <a:extLst>
                  <a:ext uri="{0D108BD9-81ED-4DB2-BD59-A6C34878D82A}">
                    <a16:rowId xmlns:a16="http://schemas.microsoft.com/office/drawing/2014/main" val="597866880"/>
                  </a:ext>
                </a:extLst>
              </a:tr>
              <a:tr h="1753471">
                <a:tc>
                  <a:txBody>
                    <a:bodyPr/>
                    <a:lstStyle/>
                    <a:p>
                      <a:r>
                        <a:rPr lang="en-IN" sz="1200" dirty="0"/>
                        <a:t>1</a:t>
                      </a:r>
                    </a:p>
                  </a:txBody>
                  <a:tcPr/>
                </a:tc>
                <a:tc>
                  <a:txBody>
                    <a:bodyPr/>
                    <a:lstStyle/>
                    <a:p>
                      <a:r>
                        <a:rPr lang="en-US" sz="1200" dirty="0">
                          <a:latin typeface="Times New Roman" panose="02020603050405020304" pitchFamily="18" charset="0"/>
                          <a:cs typeface="Times New Roman" panose="02020603050405020304" pitchFamily="18" charset="0"/>
                        </a:rPr>
                        <a:t>Plug and Play Language Models: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Conference on Empirical Methods in Natural Language Processing (EMNLP).</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mn-lt"/>
                          <a:ea typeface="+mn-ea"/>
                          <a:cs typeface="+mn-cs"/>
                        </a:rPr>
                        <a:t>A Simple Approach to Controlled Text Generation by </a:t>
                      </a:r>
                      <a:r>
                        <a:rPr lang="en-US" sz="1200" b="0" i="0" kern="1200" dirty="0" err="1">
                          <a:solidFill>
                            <a:schemeClr val="dk1"/>
                          </a:solidFill>
                          <a:effectLst/>
                          <a:latin typeface="+mn-lt"/>
                          <a:ea typeface="+mn-ea"/>
                          <a:cs typeface="+mn-cs"/>
                        </a:rPr>
                        <a:t>Shauli</a:t>
                      </a:r>
                      <a:r>
                        <a:rPr lang="en-US" sz="1200" b="0" i="0" kern="1200" dirty="0">
                          <a:solidFill>
                            <a:schemeClr val="dk1"/>
                          </a:solidFill>
                          <a:effectLst/>
                          <a:latin typeface="+mn-lt"/>
                          <a:ea typeface="+mn-ea"/>
                          <a:cs typeface="+mn-cs"/>
                        </a:rPr>
                        <a:t> </a:t>
                      </a:r>
                      <a:r>
                        <a:rPr lang="en-US" sz="1200" b="0" i="0" kern="1200" dirty="0" err="1">
                          <a:solidFill>
                            <a:schemeClr val="dk1"/>
                          </a:solidFill>
                          <a:effectLst/>
                          <a:latin typeface="+mn-lt"/>
                          <a:ea typeface="+mn-ea"/>
                          <a:cs typeface="+mn-cs"/>
                        </a:rPr>
                        <a:t>Ravfogel</a:t>
                      </a:r>
                      <a:r>
                        <a:rPr lang="en-US" sz="1200" b="0" i="0" kern="1200" dirty="0">
                          <a:solidFill>
                            <a:schemeClr val="dk1"/>
                          </a:solidFill>
                          <a:effectLst/>
                          <a:latin typeface="+mn-lt"/>
                          <a:ea typeface="+mn-ea"/>
                          <a:cs typeface="+mn-cs"/>
                        </a:rPr>
                        <a:t> et al. introduces a method for controlling GPT-2's output attributes, like sentiment and style, without retraining. This enables precise, efficient generation of tailored content, such as thematic or stylistic poems.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Enables control of GPT-2’s output attributes without retraining, improving flexibility and efficiency in text generation for specific needs.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 Limited to modifying attributes during generation; may not fully capture complex, nuanced control over text output.</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680760">
                <a:tc>
                  <a:txBody>
                    <a:bodyPr/>
                    <a:lstStyle/>
                    <a:p>
                      <a:r>
                        <a:rPr lang="en-IN" sz="1200" dirty="0"/>
                        <a:t>2</a:t>
                      </a:r>
                    </a:p>
                  </a:txBody>
                  <a:tcPr/>
                </a:tc>
                <a:tc>
                  <a:txBody>
                    <a:bodyPr/>
                    <a:lstStyle/>
                    <a:p>
                      <a:r>
                        <a:rPr lang="en-US" sz="1200" dirty="0">
                          <a:latin typeface="Times New Roman" panose="02020603050405020304" pitchFamily="18" charset="0"/>
                          <a:cs typeface="Times New Roman" panose="02020603050405020304" pitchFamily="18" charset="0"/>
                        </a:rPr>
                        <a:t>Generative AI-Based Text Generation Methods Using Pre-Trained GPT-2 Model</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dirty="0">
                          <a:solidFill>
                            <a:schemeClr val="dk1"/>
                          </a:solidFill>
                          <a:effectLst/>
                          <a:latin typeface="+mn-lt"/>
                          <a:ea typeface="+mn-ea"/>
                          <a:cs typeface="+mn-cs"/>
                        </a:rPr>
                        <a:t>International Journal of Data Science and Analytics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explores various techniques for enhancing text generation with GPT-2, including fine-tuning and prompt engineering, and evaluates their effectiveness in different applications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Provides comprehensive techniques for leveraging GPT-2, including fine-tuning and prompt engineering, with practical applications and evaluations, enhancing understanding and effectiveness of text generation methods.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May lack depth in specific technique details; effectiveness can vary based on implementation and context; potential challenges with evaluating text quality and coherence across diverse applications.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D09C-22B6-D3C4-D959-66A108A33699}"/>
              </a:ext>
            </a:extLst>
          </p:cNvPr>
          <p:cNvSpPr>
            <a:spLocks noGrp="1"/>
          </p:cNvSpPr>
          <p:nvPr>
            <p:ph type="ctrTitle"/>
          </p:nvPr>
        </p:nvSpPr>
        <p:spPr>
          <a:xfrm>
            <a:off x="2080725" y="926421"/>
            <a:ext cx="4124131" cy="477837"/>
          </a:xfrm>
        </p:spPr>
        <p:txBody>
          <a:bodyPr>
            <a:noAutofit/>
          </a:bodyPr>
          <a:lstStyle/>
          <a:p>
            <a:r>
              <a:rPr lang="en-US" sz="2800" b="1" dirty="0">
                <a:highlight>
                  <a:srgbClr val="C0C0C0"/>
                </a:highlight>
                <a:latin typeface="Times New Roman" panose="02020603050405020304" pitchFamily="18" charset="0"/>
                <a:cs typeface="Times New Roman" panose="02020603050405020304" pitchFamily="18" charset="0"/>
              </a:rPr>
              <a:t>Software Requirements</a:t>
            </a:r>
            <a:endParaRPr lang="en-IN" sz="2800" b="1" dirty="0">
              <a:highlight>
                <a:srgbClr val="C0C0C0"/>
              </a:highligh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9B7366B-23E3-89CC-2A83-3663A616BC08}"/>
              </a:ext>
            </a:extLst>
          </p:cNvPr>
          <p:cNvSpPr>
            <a:spLocks noGrp="1"/>
          </p:cNvSpPr>
          <p:nvPr>
            <p:ph type="subTitle" idx="1"/>
          </p:nvPr>
        </p:nvSpPr>
        <p:spPr>
          <a:xfrm>
            <a:off x="1524000" y="1931437"/>
            <a:ext cx="9144000" cy="3326363"/>
          </a:xfrm>
        </p:spPr>
        <p:txBody>
          <a:bodyPr>
            <a:noAutofit/>
          </a:bodyPr>
          <a:lstStyle/>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Operating System: Windows 10 (64-bit)</a:t>
            </a: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Programming Language: Python 3.8</a:t>
            </a: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NLP Library: OpenAI's GPT-3 API or GPT-2 other NLP libraries (e.g., </a:t>
            </a:r>
            <a:r>
              <a:rPr lang="en-IN" dirty="0" err="1">
                <a:latin typeface="Times New Roman" panose="02020603050405020304" pitchFamily="18" charset="0"/>
                <a:cs typeface="Times New Roman" panose="02020603050405020304" pitchFamily="18" charset="0"/>
              </a:rPr>
              <a:t>spaCy</a:t>
            </a:r>
            <a:r>
              <a:rPr lang="en-IN" dirty="0">
                <a:latin typeface="Times New Roman" panose="02020603050405020304" pitchFamily="18" charset="0"/>
                <a:cs typeface="Times New Roman" panose="02020603050405020304" pitchFamily="18" charset="0"/>
              </a:rPr>
              <a:t>, NLTK),</a:t>
            </a: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Machine Learning Framework: scikit-learn or TensorFlow,</a:t>
            </a: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Web Framework: Flask or Django</a:t>
            </a:r>
          </a:p>
        </p:txBody>
      </p:sp>
      <p:sp>
        <p:nvSpPr>
          <p:cNvPr id="4" name="Rectangle 3">
            <a:extLst>
              <a:ext uri="{FF2B5EF4-FFF2-40B4-BE49-F238E27FC236}">
                <a16:creationId xmlns:a16="http://schemas.microsoft.com/office/drawing/2014/main" id="{088191F4-50EA-5FED-79E8-FC40DDC0B0DD}"/>
              </a:ext>
            </a:extLst>
          </p:cNvPr>
          <p:cNvSpPr/>
          <p:nvPr/>
        </p:nvSpPr>
        <p:spPr>
          <a:xfrm>
            <a:off x="159242" y="5996893"/>
            <a:ext cx="12032758" cy="721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70179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19202" y="892631"/>
            <a:ext cx="2190061" cy="523220"/>
          </a:xfrm>
          <a:prstGeom prst="rect">
            <a:avLst/>
          </a:prstGeom>
          <a:solidFill>
            <a:schemeClr val="bg2"/>
          </a:solid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8FBBB0AA-B670-4B0E-D5F9-83F09D943D95}"/>
              </a:ext>
            </a:extLst>
          </p:cNvPr>
          <p:cNvPicPr>
            <a:picLocks noChangeAspect="1"/>
          </p:cNvPicPr>
          <p:nvPr/>
        </p:nvPicPr>
        <p:blipFill>
          <a:blip r:embed="rId2"/>
          <a:stretch>
            <a:fillRect/>
          </a:stretch>
        </p:blipFill>
        <p:spPr>
          <a:xfrm>
            <a:off x="1992180" y="1730827"/>
            <a:ext cx="7861481" cy="3235945"/>
          </a:xfrm>
          <a:prstGeom prst="rect">
            <a:avLst/>
          </a:prstGeom>
        </p:spPr>
      </p:pic>
    </p:spTree>
    <p:extLst>
      <p:ext uri="{BB962C8B-B14F-4D97-AF65-F5344CB8AC3E}">
        <p14:creationId xmlns:p14="http://schemas.microsoft.com/office/powerpoint/2010/main" val="3837345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D132D-CB38-922E-7A36-713E60774192}"/>
              </a:ext>
            </a:extLst>
          </p:cNvPr>
          <p:cNvSpPr txBox="1"/>
          <p:nvPr/>
        </p:nvSpPr>
        <p:spPr>
          <a:xfrm>
            <a:off x="2065312" y="852348"/>
            <a:ext cx="2188636"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Architecture </a:t>
            </a:r>
            <a:endParaRPr lang="en-IN"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D963F6E-62F6-436F-EA6F-A3EDE31E1F79}"/>
              </a:ext>
            </a:extLst>
          </p:cNvPr>
          <p:cNvPicPr>
            <a:picLocks noChangeAspect="1"/>
          </p:cNvPicPr>
          <p:nvPr/>
        </p:nvPicPr>
        <p:blipFill rotWithShape="1">
          <a:blip r:embed="rId2"/>
          <a:srcRect t="3081" b="1"/>
          <a:stretch/>
        </p:blipFill>
        <p:spPr>
          <a:xfrm>
            <a:off x="3737231" y="1639957"/>
            <a:ext cx="4959942" cy="4065103"/>
          </a:xfrm>
          <a:prstGeom prst="rect">
            <a:avLst/>
          </a:prstGeom>
        </p:spPr>
      </p:pic>
      <p:sp>
        <p:nvSpPr>
          <p:cNvPr id="2" name="Rectangle 1">
            <a:extLst>
              <a:ext uri="{FF2B5EF4-FFF2-40B4-BE49-F238E27FC236}">
                <a16:creationId xmlns:a16="http://schemas.microsoft.com/office/drawing/2014/main" id="{6B7DFD78-14AE-DC59-A936-39845DCF4352}"/>
              </a:ext>
            </a:extLst>
          </p:cNvPr>
          <p:cNvSpPr/>
          <p:nvPr/>
        </p:nvSpPr>
        <p:spPr>
          <a:xfrm>
            <a:off x="159242" y="5996893"/>
            <a:ext cx="12032758" cy="721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325996801"/>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2914</TotalTime>
  <Words>1061</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Sitka Subheading</vt:lpstr>
      <vt:lpstr>Times New Roman</vt:lpstr>
      <vt:lpstr>CITECH template</vt:lpstr>
      <vt:lpstr>PowerPoint Presentation</vt:lpstr>
      <vt:lpstr>Abstract</vt:lpstr>
      <vt:lpstr>PowerPoint Presentation</vt:lpstr>
      <vt:lpstr>PowerPoint Presentation</vt:lpstr>
      <vt:lpstr>PowerPoint Presentation</vt:lpstr>
      <vt:lpstr>PowerPoint Presentation</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sai krishna</cp:lastModifiedBy>
  <cp:revision>134</cp:revision>
  <dcterms:created xsi:type="dcterms:W3CDTF">2023-10-18T08:32:17Z</dcterms:created>
  <dcterms:modified xsi:type="dcterms:W3CDTF">2024-07-22T05:12:02Z</dcterms:modified>
</cp:coreProperties>
</file>